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7559675" cy="10691813"/>
  <p:notesSz cx="6858000" cy="9144000"/>
  <p:embeddedFontLst>
    <p:embeddedFont>
      <p:font typeface="Anaheim" panose="00000500000000000000" pitchFamily="2" charset="0"/>
      <p:regular r:id="rId11"/>
    </p:embeddedFont>
    <p:embeddedFont>
      <p:font typeface="Assistant Medium" panose="020B0604020202020204" charset="-79"/>
      <p:regular r:id="rId12"/>
      <p:bold r:id="rId13"/>
    </p:embeddedFont>
    <p:embeddedFont>
      <p:font typeface="Bebas Neue" panose="020B0604020202020204" charset="0"/>
      <p:regular r:id="rId14"/>
    </p:embeddedFont>
    <p:embeddedFont>
      <p:font typeface="Prata" panose="020B0604020202020204" charset="-52"/>
      <p:regular r:id="rId15"/>
    </p:embeddedFont>
    <p:embeddedFont>
      <p:font typeface="Raleway SemiBold" pitchFamily="2" charset="-52"/>
      <p:bold r:id="rId16"/>
      <p:boldItalic r:id="rId17"/>
    </p:embeddedFont>
    <p:embeddedFont>
      <p:font typeface="Spectral ExtraBold" panose="020B0604020202020204" charset="-52"/>
      <p:bold r:id="rId18"/>
      <p:boldItalic r:id="rId19"/>
    </p:embeddedFont>
    <p:embeddedFont>
      <p:font typeface="Ultra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CFF439-47B1-43DB-9FA3-A145D68F420B}">
  <a:tblStyle styleId="{B1CFF439-47B1-43DB-9FA3-A145D68F42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25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7050" y="685800"/>
            <a:ext cx="242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7970fc072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7970fc072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7c6262664a_0_2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7c6262664a_0_2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2100" y="4302949"/>
            <a:ext cx="6536100" cy="23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8850" y="6621374"/>
            <a:ext cx="65361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3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3"/>
          <p:cNvSpPr>
            <a:spLocks noGrp="1"/>
          </p:cNvSpPr>
          <p:nvPr>
            <p:ph type="pic" idx="2"/>
          </p:nvPr>
        </p:nvSpPr>
        <p:spPr>
          <a:xfrm>
            <a:off x="457150" y="1627125"/>
            <a:ext cx="2116500" cy="3067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21350" y="534525"/>
            <a:ext cx="2052300" cy="74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89300" y="979578"/>
            <a:ext cx="6581400" cy="6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 flipH="1">
            <a:off x="2141400" y="1754950"/>
            <a:ext cx="3277200" cy="10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 flipH="1">
            <a:off x="2317200" y="2682849"/>
            <a:ext cx="2925600" cy="8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9600" y="925100"/>
            <a:ext cx="66408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85800" y="2395700"/>
            <a:ext cx="6188400" cy="75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685700" y="2395700"/>
            <a:ext cx="2905200" cy="7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3969126" y="2395700"/>
            <a:ext cx="2905200" cy="7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9600" y="925100"/>
            <a:ext cx="66408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ctrTitle"/>
          </p:nvPr>
        </p:nvSpPr>
        <p:spPr>
          <a:xfrm>
            <a:off x="685800" y="1580100"/>
            <a:ext cx="2303400" cy="1888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685800" y="3607350"/>
            <a:ext cx="6188400" cy="49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2"/>
          </p:nvPr>
        </p:nvSpPr>
        <p:spPr>
          <a:xfrm>
            <a:off x="3060525" y="9093050"/>
            <a:ext cx="38136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3"/>
          </p:nvPr>
        </p:nvSpPr>
        <p:spPr>
          <a:xfrm>
            <a:off x="4975800" y="8473850"/>
            <a:ext cx="18984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Font typeface="Prata"/>
              <a:buNone/>
              <a:defRPr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Font typeface="Prata"/>
              <a:buNone/>
              <a:defRPr sz="2500">
                <a:latin typeface="Prata"/>
                <a:ea typeface="Prata"/>
                <a:cs typeface="Prata"/>
                <a:sym typeface="Prat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Font typeface="Prata"/>
              <a:buNone/>
              <a:defRPr sz="2500">
                <a:latin typeface="Prata"/>
                <a:ea typeface="Prata"/>
                <a:cs typeface="Prata"/>
                <a:sym typeface="Prat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Font typeface="Prata"/>
              <a:buNone/>
              <a:defRPr sz="2500">
                <a:latin typeface="Prata"/>
                <a:ea typeface="Prata"/>
                <a:cs typeface="Prata"/>
                <a:sym typeface="Prat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Font typeface="Prata"/>
              <a:buNone/>
              <a:defRPr sz="2500">
                <a:latin typeface="Prata"/>
                <a:ea typeface="Prata"/>
                <a:cs typeface="Prata"/>
                <a:sym typeface="Prat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Font typeface="Prata"/>
              <a:buNone/>
              <a:defRPr sz="2500">
                <a:latin typeface="Prata"/>
                <a:ea typeface="Prata"/>
                <a:cs typeface="Prata"/>
                <a:sym typeface="Prat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Font typeface="Prata"/>
              <a:buNone/>
              <a:defRPr sz="2500">
                <a:latin typeface="Prata"/>
                <a:ea typeface="Prata"/>
                <a:cs typeface="Prata"/>
                <a:sym typeface="Prat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Font typeface="Prata"/>
              <a:buNone/>
              <a:defRPr sz="2500">
                <a:latin typeface="Prata"/>
                <a:ea typeface="Prata"/>
                <a:cs typeface="Prata"/>
                <a:sym typeface="Prat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Font typeface="Prata"/>
              <a:buNone/>
              <a:defRPr sz="2500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685800" y="935745"/>
            <a:ext cx="5264700" cy="85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446452" y="2563450"/>
            <a:ext cx="4667100" cy="308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1446452" y="5826870"/>
            <a:ext cx="4667100" cy="25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85805" y="8794266"/>
            <a:ext cx="4959600" cy="12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685800" y="2929788"/>
            <a:ext cx="6188400" cy="19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685801" y="5058313"/>
            <a:ext cx="6188400" cy="27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85801" y="925100"/>
            <a:ext cx="61884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ectral ExtraBold"/>
              <a:buNone/>
              <a:defRPr sz="4000">
                <a:solidFill>
                  <a:schemeClr val="dk1"/>
                </a:solidFill>
                <a:latin typeface="Spectral ExtraBold"/>
                <a:ea typeface="Spectral ExtraBold"/>
                <a:cs typeface="Spectral ExtraBold"/>
                <a:sym typeface="Spectral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85801" y="2395704"/>
            <a:ext cx="61884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Medium"/>
              <a:buChar char="●"/>
              <a:defRPr sz="16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Medium"/>
              <a:buChar char="○"/>
              <a:defRPr sz="16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Medium"/>
              <a:buChar char="■"/>
              <a:defRPr sz="16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Medium"/>
              <a:buChar char="●"/>
              <a:defRPr sz="16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Medium"/>
              <a:buChar char="○"/>
              <a:defRPr sz="16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Medium"/>
              <a:buChar char="■"/>
              <a:defRPr sz="16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Medium"/>
              <a:buChar char="●"/>
              <a:defRPr sz="16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Medium"/>
              <a:buChar char="○"/>
              <a:defRPr sz="16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Medium"/>
              <a:buChar char="■"/>
              <a:defRPr sz="16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ctrTitle"/>
          </p:nvPr>
        </p:nvSpPr>
        <p:spPr>
          <a:xfrm>
            <a:off x="511786" y="3027506"/>
            <a:ext cx="6536100" cy="23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Times New Roman" panose="02020603050405020304" pitchFamily="18" charset="0"/>
                <a:cs typeface="Times New Roman" panose="02020603050405020304" pitchFamily="18" charset="0"/>
              </a:rPr>
              <a:t>Magic hunt</a:t>
            </a:r>
            <a:endParaRPr sz="5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Google Shape;69;p19"/>
          <p:cNvSpPr txBox="1">
            <a:spLocks noGrp="1"/>
          </p:cNvSpPr>
          <p:nvPr>
            <p:ph type="subTitle" idx="1"/>
          </p:nvPr>
        </p:nvSpPr>
        <p:spPr>
          <a:xfrm>
            <a:off x="511787" y="1118259"/>
            <a:ext cx="65361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  <a:r>
              <a:rPr lang="en-US" b="1">
                <a:latin typeface="+mj-lt"/>
              </a:rPr>
              <a:t> document</a:t>
            </a:r>
            <a:endParaRPr b="1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8C7D0B-A4AD-412B-AD4E-71DE97D6C4FD}"/>
              </a:ext>
            </a:extLst>
          </p:cNvPr>
          <p:cNvSpPr txBox="1"/>
          <p:nvPr/>
        </p:nvSpPr>
        <p:spPr>
          <a:xfrm>
            <a:off x="2166254" y="5882125"/>
            <a:ext cx="3227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It's time to start the magic hunt</a:t>
            </a:r>
            <a:endParaRPr lang="ru-RU" sz="16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3AF24C8-B3AA-45AA-9E98-AFD63A14C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37" y="700605"/>
            <a:ext cx="6581400" cy="665400"/>
          </a:xfrm>
        </p:spPr>
        <p:txBody>
          <a:bodyPr/>
          <a:lstStyle/>
          <a:p>
            <a:r>
              <a:rPr lang="ru-RU" i="1">
                <a:latin typeface="Times New Roman" panose="02020603050405020304" pitchFamily="18" charset="0"/>
                <a:cs typeface="Times New Roman" panose="02020603050405020304" pitchFamily="18" charset="0"/>
              </a:rPr>
              <a:t>Сеттинг</a:t>
            </a:r>
          </a:p>
        </p:txBody>
      </p:sp>
      <p:sp>
        <p:nvSpPr>
          <p:cNvPr id="141" name="Заголовок 2">
            <a:extLst>
              <a:ext uri="{FF2B5EF4-FFF2-40B4-BE49-F238E27FC236}">
                <a16:creationId xmlns:a16="http://schemas.microsoft.com/office/drawing/2014/main" id="{E91A6116-D13E-42B8-89EA-8413D66A5743}"/>
              </a:ext>
            </a:extLst>
          </p:cNvPr>
          <p:cNvSpPr txBox="1">
            <a:spLocks/>
          </p:cNvSpPr>
          <p:nvPr/>
        </p:nvSpPr>
        <p:spPr>
          <a:xfrm>
            <a:off x="655319" y="1787431"/>
            <a:ext cx="65814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ectral ExtraBold"/>
              <a:buNone/>
              <a:defRPr sz="2900" b="0" i="0" u="none" strike="noStrike" cap="none">
                <a:solidFill>
                  <a:schemeClr val="dk1"/>
                </a:solidFill>
                <a:latin typeface="Spectral ExtraBold"/>
                <a:ea typeface="Spectral ExtraBold"/>
                <a:cs typeface="Spectral ExtraBold"/>
                <a:sym typeface="Spectral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pPr algn="l"/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Средневековый-</a:t>
            </a:r>
            <a:r>
              <a:rPr lang="ru-RU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фентезийный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 сеттинг с господствованием магии над всем миром</a:t>
            </a:r>
          </a:p>
        </p:txBody>
      </p:sp>
      <p:sp>
        <p:nvSpPr>
          <p:cNvPr id="142" name="Заголовок 2">
            <a:extLst>
              <a:ext uri="{FF2B5EF4-FFF2-40B4-BE49-F238E27FC236}">
                <a16:creationId xmlns:a16="http://schemas.microsoft.com/office/drawing/2014/main" id="{5F30D9E9-9B49-4DD6-BA1D-1A8A83EC3AD9}"/>
              </a:ext>
            </a:extLst>
          </p:cNvPr>
          <p:cNvSpPr txBox="1">
            <a:spLocks/>
          </p:cNvSpPr>
          <p:nvPr/>
        </p:nvSpPr>
        <p:spPr>
          <a:xfrm>
            <a:off x="489137" y="2874257"/>
            <a:ext cx="65814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ectral ExtraBold"/>
              <a:buNone/>
              <a:defRPr sz="2900" b="0" i="0" u="none" strike="noStrike" cap="none">
                <a:solidFill>
                  <a:schemeClr val="dk1"/>
                </a:solidFill>
                <a:latin typeface="Spectral ExtraBold"/>
                <a:ea typeface="Spectral ExtraBold"/>
                <a:cs typeface="Spectral ExtraBold"/>
                <a:sym typeface="Spectral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r>
              <a:rPr lang="ru-RU" i="1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персонажа</a:t>
            </a:r>
            <a:endParaRPr lang="ru-RU" dirty="0"/>
          </a:p>
        </p:txBody>
      </p:sp>
      <p:sp>
        <p:nvSpPr>
          <p:cNvPr id="143" name="Заголовок 2">
            <a:extLst>
              <a:ext uri="{FF2B5EF4-FFF2-40B4-BE49-F238E27FC236}">
                <a16:creationId xmlns:a16="http://schemas.microsoft.com/office/drawing/2014/main" id="{637F077F-3C0A-4938-B206-B12EED8EE2A8}"/>
              </a:ext>
            </a:extLst>
          </p:cNvPr>
          <p:cNvSpPr txBox="1">
            <a:spLocks/>
          </p:cNvSpPr>
          <p:nvPr/>
        </p:nvSpPr>
        <p:spPr>
          <a:xfrm>
            <a:off x="738410" y="3659166"/>
            <a:ext cx="6415217" cy="6112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ectral ExtraBold"/>
              <a:buNone/>
              <a:defRPr sz="2900" b="0" i="0" u="none" strike="noStrike" cap="none">
                <a:solidFill>
                  <a:schemeClr val="dk1"/>
                </a:solidFill>
                <a:latin typeface="Spectral ExtraBold"/>
                <a:ea typeface="Spectral ExtraBold"/>
                <a:cs typeface="Spectral ExtraBold"/>
                <a:sym typeface="Spectral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pPr algn="l"/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12-тилетный ребенок из обычной семьи охотников, который унаследовал редкий дар – совместимость с маной. Родился и жил в маленькой деревушке и был обожаем всеми. Однако в Магическом королевстве, где располагается его деревня, магия является привелегией элиты и аристократов, а тех, кто рождаются в низших слоях – убивают,чтобы избежать потенциальной угрозы. Несмотря на то, что родители нашего героя пытались спрятать его дар или же проклятье – в один из дней он случайно выстреливает молнией в дерево. Как назло рядом проходил патрульный отряд, который это заметил. Сообщив в министерство, они попытались арестовать нашего героя, однако на его защиту встала вся деревня. Солдаты восприняли этот акт как мятежь в пользу короны и с упоением принялись убивать жителей деревни. Родители дали ГГ немного провианта, лук и нож и отправили в лес, надеясь, что он сможет выжить.  Там герой встречает банду разбойников, однако быстро входит в их коллектив. Спустя несколько недель они возвращаются в деревню, но обнаруживают лишь пепелище и горы трупов. Герой проникает сильнейшей злобой и ненавистью ко всем магам и приблеженным к ним, что начинает подготовку к своей охоте, которая продлиться всю его жизнь.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FD62BC-71A4-43DF-8309-9BD834AA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Механики персонажа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A8DC5-AE5D-4764-8F83-755BA6E37668}"/>
              </a:ext>
            </a:extLst>
          </p:cNvPr>
          <p:cNvSpPr txBox="1"/>
          <p:nvPr/>
        </p:nvSpPr>
        <p:spPr>
          <a:xfrm>
            <a:off x="337950" y="2044506"/>
            <a:ext cx="5888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Передвижение</a:t>
            </a:r>
          </a:p>
          <a:p>
            <a:pPr algn="l"/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Бег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по умолчанию)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Прыжок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Телепорт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C92C5-FDB9-4976-8784-A4C086B548BF}"/>
              </a:ext>
            </a:extLst>
          </p:cNvPr>
          <p:cNvSpPr txBox="1"/>
          <p:nvPr/>
        </p:nvSpPr>
        <p:spPr>
          <a:xfrm>
            <a:off x="337950" y="3921362"/>
            <a:ext cx="68837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Бой</a:t>
            </a:r>
          </a:p>
          <a:p>
            <a:pPr algn="l"/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Дальний бой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Стрельба из лука (основной) ---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MVP</a:t>
            </a:r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Дальний бой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Бросок кинжала (используется для быстрой атаки. Наносит меньше урона, чем лук)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Ближний бой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Удар кинжалом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---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MVP </a:t>
            </a:r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Ближний бой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 Пинок (Для увеличения дистанции прим. обсудить)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Навыки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A9E6D-9668-492B-90D5-AE68972FB984}"/>
              </a:ext>
            </a:extLst>
          </p:cNvPr>
          <p:cNvSpPr txBox="1"/>
          <p:nvPr/>
        </p:nvSpPr>
        <p:spPr>
          <a:xfrm>
            <a:off x="337950" y="7460211"/>
            <a:ext cx="68837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USP</a:t>
            </a:r>
            <a:endParaRPr lang="ru-RU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Изучите все уголки Королевства Магии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 от мистических животных и до таинственных сооружений прошлого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Используйте уникальные умения и элементы ландшафта, чтобы эффективно убивать врагов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Сражайтесь с великими магистрами, что живут уже не первый век и докажите, на что вы способны.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949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7DD99A-5B84-4C3D-B800-84894FA82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AFAE30-B111-4CDC-B28F-51ED04F8EFE3}"/>
              </a:ext>
            </a:extLst>
          </p:cNvPr>
          <p:cNvSpPr txBox="1"/>
          <p:nvPr/>
        </p:nvSpPr>
        <p:spPr>
          <a:xfrm>
            <a:off x="337950" y="2047553"/>
            <a:ext cx="68837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Поднимаемые объекты</a:t>
            </a:r>
          </a:p>
          <a:p>
            <a:pPr algn="l"/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Стрелы (с врагов и вражеские. Есть лимит)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Магическая эссенция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магические камни  (выпадает с магов. Пополняет ману и действует как опыт для скиллов)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Кинжалы (с некоторых типов врагов. Пополняют запас кинжлов)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907EB-1A94-4DC7-8EBE-ABD759BCD97F}"/>
              </a:ext>
            </a:extLst>
          </p:cNvPr>
          <p:cNvSpPr txBox="1"/>
          <p:nvPr/>
        </p:nvSpPr>
        <p:spPr>
          <a:xfrm>
            <a:off x="337948" y="4330244"/>
            <a:ext cx="68837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Механики объектов</a:t>
            </a:r>
          </a:p>
          <a:p>
            <a:pPr algn="l"/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Лестница – для вертикальных перемещение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Выступы – для вертикального и горизонтального перемещения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Двери – разрушаемый объект. Привлекает внимание шумом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Веревка – вертикальное перемещение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B8711-5E52-42D6-94C5-DF4766254F39}"/>
              </a:ext>
            </a:extLst>
          </p:cNvPr>
          <p:cNvSpPr txBox="1"/>
          <p:nvPr/>
        </p:nvSpPr>
        <p:spPr>
          <a:xfrm>
            <a:off x="337949" y="6612935"/>
            <a:ext cx="6883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Механики угроз</a:t>
            </a:r>
          </a:p>
          <a:p>
            <a:pPr algn="l"/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Магические ловушки (активируются, когда игрок на них наступает. Эффекты разные)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Стихии (горящий след от выстрела, наэлектрилизованная лужа и т.д.)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Магическое истощение.</a:t>
            </a:r>
          </a:p>
        </p:txBody>
      </p:sp>
    </p:spTree>
    <p:extLst>
      <p:ext uri="{BB962C8B-B14F-4D97-AF65-F5344CB8AC3E}">
        <p14:creationId xmlns:p14="http://schemas.microsoft.com/office/powerpoint/2010/main" val="234486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81A725-E7EE-483A-A75A-CE02B8A3F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Мобы</a:t>
            </a:r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3DDF1-7614-4596-A4D7-73FC4C29F75F}"/>
              </a:ext>
            </a:extLst>
          </p:cNvPr>
          <p:cNvSpPr txBox="1"/>
          <p:nvPr/>
        </p:nvSpPr>
        <p:spPr>
          <a:xfrm>
            <a:off x="337950" y="1947390"/>
            <a:ext cx="68837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Melee</a:t>
            </a:r>
            <a:endParaRPr lang="ru-RU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Солдат-алебардист  (основная масса. Легкий уровень сложности)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Солдат с антимагическим щитом (средний уровень сложности)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Убийца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-melee</a:t>
            </a: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 (Обладает магией. Высокий уровень сложности)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3E157E-642A-4ED0-AFFE-3ABF5889F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65" y="7228310"/>
            <a:ext cx="1741112" cy="30322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F12CC49-F738-4E80-94F8-35AA6ABE6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00" y="4648351"/>
            <a:ext cx="3005072" cy="24857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00BF71E-7D1A-4237-98E4-0AA2C5586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956" y="4929496"/>
            <a:ext cx="3013599" cy="39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24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CA4739-2ED0-4933-A006-6C0B6157A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62" y="5148266"/>
            <a:ext cx="1731387" cy="27590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5B80CE-A570-4A47-985A-21C4BAA1DB2E}"/>
              </a:ext>
            </a:extLst>
          </p:cNvPr>
          <p:cNvSpPr txBox="1"/>
          <p:nvPr/>
        </p:nvSpPr>
        <p:spPr>
          <a:xfrm>
            <a:off x="337950" y="1947390"/>
            <a:ext cx="688377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endParaRPr lang="ru-RU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Лучники (рядовой дальний враг. Легкий уровень сложности)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Магический лучник (Может стрелять стихийными стрелами. Средний уровень сложности)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Передовые маги (Умеют телепортироваться. Обладают стихиями. Средне-высокий уровень сложности)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Убийцы-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 (Обладает магией. Высокий уровень сложности.)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695ED6D-F570-46CF-9D49-52C8F2A7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979488"/>
            <a:ext cx="6581775" cy="665162"/>
          </a:xfrm>
        </p:spPr>
        <p:txBody>
          <a:bodyPr/>
          <a:lstStyle/>
          <a:p>
            <a:r>
              <a:rPr 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Мобы</a:t>
            </a:r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0D35C2-62DC-4557-8EA3-C11B3DD3F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102" y="8114662"/>
            <a:ext cx="1500867" cy="218144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EF3A7DA-3E3D-4F87-A303-355267CAF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527" y="5148266"/>
            <a:ext cx="1956377" cy="271262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011B4F-5555-4466-AABD-DF966DD04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595" y="8057039"/>
            <a:ext cx="1500867" cy="22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49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B9D29A-DD4C-465B-80DD-0816ECA0DDA2}"/>
              </a:ext>
            </a:extLst>
          </p:cNvPr>
          <p:cNvSpPr txBox="1"/>
          <p:nvPr/>
        </p:nvSpPr>
        <p:spPr>
          <a:xfrm>
            <a:off x="337950" y="896400"/>
            <a:ext cx="688377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Босс первой локации</a:t>
            </a:r>
            <a:endParaRPr lang="ru-RU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Магический рыцарь – барон Королевства. Обладает следующими способностями</a:t>
            </a:r>
          </a:p>
          <a:p>
            <a:pPr lvl="5"/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2077D-A22E-4707-AAEB-E81FAF97549B}"/>
              </a:ext>
            </a:extLst>
          </p:cNvPr>
          <p:cNvSpPr txBox="1"/>
          <p:nvPr/>
        </p:nvSpPr>
        <p:spPr>
          <a:xfrm>
            <a:off x="1138228" y="2336753"/>
            <a:ext cx="59324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Магические доспехи и зачарованое оружие, которое может пробивать барьеры.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Замедление и притягивание противника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Расставление магических ловушек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Усиленные прыжки за счет магии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Удары ближнего боя (щитом и мечом)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Удары дальнего боя (запускать магические стрелы как босс-дерево в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elden ring </a:t>
            </a: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и волна от удара меча и атака дальнего боя)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991DB-F21E-4CFA-AC71-A4164877E889}"/>
              </a:ext>
            </a:extLst>
          </p:cNvPr>
          <p:cNvSpPr txBox="1"/>
          <p:nvPr/>
        </p:nvSpPr>
        <p:spPr>
          <a:xfrm>
            <a:off x="343769" y="8031486"/>
            <a:ext cx="65817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Победить его можно будет, когда тот атакует. Из-за того, что это не полноценный маг, он не может управлять её в идеале. При нанесении удара он часть силы с доспехов переносит на оружие, что ослабляет его защиту сзади (спереди понижать защиту ему опасно). В это время он становится доступен для атаки со спины. Является первым боссом игры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89225F-4994-4CAB-AA52-BA4075F2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61" y="5345906"/>
            <a:ext cx="3059139" cy="253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8EB34EB-9C79-4905-A853-8EA0FFDA8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93" y="5345304"/>
            <a:ext cx="1977752" cy="2618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6687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B23A5-6F7C-4521-85F0-6E97DFAE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Референсы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94265-D546-4BFF-8300-FDACC648501A}"/>
              </a:ext>
            </a:extLst>
          </p:cNvPr>
          <p:cNvSpPr txBox="1"/>
          <p:nvPr/>
        </p:nvSpPr>
        <p:spPr>
          <a:xfrm>
            <a:off x="489300" y="2046774"/>
            <a:ext cx="6581400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 Визуальный стиль и камера будет соответствовать игре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Spellbreaker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Из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Legend of Zelda 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Divinity 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взять механики взаимодействия с окружением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Из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Divinity 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взять механики стрел и их взаимодействия с внешним миром и между собой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C8B7334-E583-4664-9FEE-AD06361DB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00" y="6943384"/>
            <a:ext cx="6581400" cy="25182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35700B-B1E7-43B7-8D40-1C8F99AC0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95" y="4997838"/>
            <a:ext cx="5381428" cy="130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43508"/>
      </p:ext>
    </p:extLst>
  </p:cSld>
  <p:clrMapOvr>
    <a:masterClrMapping/>
  </p:clrMapOvr>
</p:sld>
</file>

<file path=ppt/theme/theme1.xml><?xml version="1.0" encoding="utf-8"?>
<a:theme xmlns:a="http://schemas.openxmlformats.org/drawingml/2006/main" name="Dungeons and Creatures: Tiefling Character Sheet by Slidesgo">
  <a:themeElements>
    <a:clrScheme name="Simple Light">
      <a:dk1>
        <a:srgbClr val="010101"/>
      </a:dk1>
      <a:lt1>
        <a:srgbClr val="F11420"/>
      </a:lt1>
      <a:dk2>
        <a:srgbClr val="FFFFFF"/>
      </a:dk2>
      <a:lt2>
        <a:srgbClr val="FFEBEA"/>
      </a:lt2>
      <a:accent1>
        <a:srgbClr val="E56260"/>
      </a:accent1>
      <a:accent2>
        <a:srgbClr val="3F454D"/>
      </a:accent2>
      <a:accent3>
        <a:srgbClr val="7F82AF"/>
      </a:accent3>
      <a:accent4>
        <a:srgbClr val="424569"/>
      </a:accent4>
      <a:accent5>
        <a:srgbClr val="E5EAF3"/>
      </a:accent5>
      <a:accent6>
        <a:srgbClr val="FFFFFF"/>
      </a:accent6>
      <a:hlink>
        <a:srgbClr val="01010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690</Words>
  <Application>Microsoft Office PowerPoint</Application>
  <PresentationFormat>Произвольный</PresentationFormat>
  <Paragraphs>72</Paragraphs>
  <Slides>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9" baseType="lpstr">
      <vt:lpstr>Wingdings</vt:lpstr>
      <vt:lpstr>Times New Roman</vt:lpstr>
      <vt:lpstr>Spectral ExtraBold</vt:lpstr>
      <vt:lpstr>Prata</vt:lpstr>
      <vt:lpstr>Bebas Neue</vt:lpstr>
      <vt:lpstr>Arial</vt:lpstr>
      <vt:lpstr>Raleway SemiBold</vt:lpstr>
      <vt:lpstr>Ultra</vt:lpstr>
      <vt:lpstr>Assistant Medium</vt:lpstr>
      <vt:lpstr>Anaheim</vt:lpstr>
      <vt:lpstr>Dungeons and Creatures: Tiefling Character Sheet by Slidesgo</vt:lpstr>
      <vt:lpstr>Magic hunt</vt:lpstr>
      <vt:lpstr>Сеттинг</vt:lpstr>
      <vt:lpstr>Механики персонажа</vt:lpstr>
      <vt:lpstr>Объекты</vt:lpstr>
      <vt:lpstr>Мобы</vt:lpstr>
      <vt:lpstr>Мобы</vt:lpstr>
      <vt:lpstr>Презентация PowerPoint</vt:lpstr>
      <vt:lpstr>Референсы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Thief`s way:</dc:title>
  <cp:lastModifiedBy>Iterimmo</cp:lastModifiedBy>
  <cp:revision>20</cp:revision>
  <dcterms:modified xsi:type="dcterms:W3CDTF">2023-03-09T19:08:52Z</dcterms:modified>
</cp:coreProperties>
</file>